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Inter SemiBold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Int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5" roundtripDataSignature="AMtx7mjvTE17NeKVWOf7a6eYK5DbS3Ly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SemiBold-bold.fntdata"/><Relationship Id="rId22" Type="http://schemas.openxmlformats.org/officeDocument/2006/relationships/font" Target="fonts/InterSemiBold-boldItalic.fntdata"/><Relationship Id="rId21" Type="http://schemas.openxmlformats.org/officeDocument/2006/relationships/font" Target="fonts/InterSemiBold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Inter-italic.fntdata"/><Relationship Id="rId10" Type="http://schemas.openxmlformats.org/officeDocument/2006/relationships/slide" Target="slides/slide5.xml"/><Relationship Id="rId32" Type="http://schemas.openxmlformats.org/officeDocument/2006/relationships/font" Target="fonts/Inter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Int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nter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journals.sagepub.com/doi/10.1177/00469580221095826" TargetMode="External"/><Relationship Id="rId10" Type="http://schemas.openxmlformats.org/officeDocument/2006/relationships/hyperlink" Target="https://www-sciencedirect-com.ezproxy.utu.fi/science/article/pii/S0969698918306428" TargetMode="External"/><Relationship Id="rId13" Type="http://schemas.openxmlformats.org/officeDocument/2006/relationships/hyperlink" Target="https://www.perfectgym.com/en/blog/business/fitness-industry-statistics-trends" TargetMode="External"/><Relationship Id="rId12" Type="http://schemas.openxmlformats.org/officeDocument/2006/relationships/hyperlink" Target="https://www.researchgate.net/publication/370442209_Virtual_Dietitian_as_a_Precision_Nutrition_Application_for_Gym_and_Fitness_Enthusiasts_A_Quality_Improvement_Initiative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4840256/" TargetMode="External"/><Relationship Id="rId3" Type="http://schemas.openxmlformats.org/officeDocument/2006/relationships/hyperlink" Target="https://www.ncbi.nlm.nih.gov/pmc/articles/PMC8367144/" TargetMode="External"/><Relationship Id="rId4" Type="http://schemas.openxmlformats.org/officeDocument/2006/relationships/hyperlink" Target="https://journals.sagepub.com/doi/10.1177/1357633X15572203?url_ver=Z39.88-2003&amp;rfr_id=ori%3Arid%3Acrossref.org&amp;rfr_dat=cr_pub++0pubmed&amp;" TargetMode="External"/><Relationship Id="rId9" Type="http://schemas.openxmlformats.org/officeDocument/2006/relationships/hyperlink" Target="https://www-tandfonline-com.ezproxy.utu.fi/doi/full/10.1080/10410236.2016.1167998" TargetMode="External"/><Relationship Id="rId5" Type="http://schemas.openxmlformats.org/officeDocument/2006/relationships/hyperlink" Target="https://americanfitnessindex.org/eating-healthy-nutrition-apps/" TargetMode="External"/><Relationship Id="rId6" Type="http://schemas.openxmlformats.org/officeDocument/2006/relationships/hyperlink" Target="https://www-sciencedirect-com.ezproxy.utu.fi/science/article/pii/S0736585319307932#s0060" TargetMode="External"/><Relationship Id="rId7" Type="http://schemas.openxmlformats.org/officeDocument/2006/relationships/hyperlink" Target="https://www-sciencedirect-com.ezproxy.utu.fi/science/article/pii/S0747563220300674?via%3Dihub" TargetMode="External"/><Relationship Id="rId8" Type="http://schemas.openxmlformats.org/officeDocument/2006/relationships/hyperlink" Target="https://www.proquest.com/docview/2635374939?parentSessionId=9HQTa2qhi3%2BUCzVrJQUZqPDa3KBHoGw9mCLqqPuTgrc%3D&amp;pq-origsite=primo&amp;accountid=14774&amp;sourcetype=Scholarly%20Journal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/>
              <a:t>SOURCES: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2"/>
              </a:rPr>
              <a:t>https://www.ncbi.nlm.nih.gov/pmc/articles/PMC4840256/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3"/>
              </a:rPr>
              <a:t>https://www.ncbi.nlm.nih.gov/pmc/articles/PMC8367144/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4"/>
              </a:rPr>
              <a:t>https://journals.sagepub.com/doi/10.1177/1357633X15572203?url_ver=Z39.88-2003&amp;rfr_id=ori%3Arid%3Acrossref.org&amp;rfr_dat=cr_pub++0pubmed&amp;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5"/>
              </a:rPr>
              <a:t>https://americanfitnessindex.org/eating-healthy-nutrition-apps/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6"/>
              </a:rPr>
              <a:t>https://www-sciencedirect-com.ezproxy.utu.fi/science/article/pii/S0736585319307932#s0060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7"/>
              </a:rPr>
              <a:t>https://www-sciencedirect-com.ezproxy.utu.fi/science/article/pii/S0747563220300674?via%3Dihub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8"/>
              </a:rPr>
              <a:t>https://www.proquest.com/docview/2635374939?parentSessionId=9HQTa2qhi3%2BUCzVrJQUZqPDa3KBHoGw9mCLqqPuTgrc%3D&amp;pq-origsite=primo&amp;accountid=14774&amp;sourcetype=Scholarly%20Journals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9"/>
              </a:rPr>
              <a:t>https://www-tandfonline-com.ezproxy.utu.fi/doi/full/10.1080/10410236.2016.1167998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10"/>
              </a:rPr>
              <a:t>https://www-sciencedirect-com.ezproxy.utu.fi/science/article/pii/S0969698918306428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11"/>
              </a:rPr>
              <a:t>https://journals.sagepub.com/doi/10.1177/00469580221095826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12"/>
              </a:rPr>
              <a:t>https://www.researchgate.net/publication/370442209_Virtual_Dietitian_as_a_Precision_Nutrition_Application_for_Gym_and_Fitness_Enthusiasts_A_Quality_Improvement_Initiative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 u="sng">
                <a:solidFill>
                  <a:schemeClr val="hlink"/>
                </a:solidFill>
                <a:hlinkClick r:id="rId13"/>
              </a:rPr>
              <a:t>https://www.perfectgym.com/en/blog/business/fitness-industry-statistics-trends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i"/>
              <a:t>https://www.etla.fi/en/publications/digibarometri-2021-vuosikymmen-verkkokauppaa-ja-alustataloutta/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90C88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ctrTitle"/>
          </p:nvPr>
        </p:nvSpPr>
        <p:spPr>
          <a:xfrm>
            <a:off x="715962" y="744575"/>
            <a:ext cx="7712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subTitle"/>
          </p:nvPr>
        </p:nvSpPr>
        <p:spPr>
          <a:xfrm>
            <a:off x="715925" y="2834125"/>
            <a:ext cx="7712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C888"/>
              </a:buClr>
              <a:buSzPts val="12000"/>
              <a:buNone/>
              <a:defRPr sz="12000">
                <a:solidFill>
                  <a:srgbClr val="90C88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A2D1A0"/>
          </a:solidFill>
          <a:ln cap="flat" cmpd="sng" w="9525">
            <a:solidFill>
              <a:srgbClr val="A2D1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400"/>
              <a:buNone/>
              <a:defRPr sz="2400">
                <a:solidFill>
                  <a:srgbClr val="0A0A0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0C888"/>
          </a:solidFill>
          <a:ln cap="flat" cmpd="sng" w="9525">
            <a:solidFill>
              <a:srgbClr val="90C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>
                <a:solidFill>
                  <a:srgbClr val="FAFAF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0C888"/>
          </a:solidFill>
          <a:ln cap="flat" cmpd="sng" w="9525">
            <a:solidFill>
              <a:srgbClr val="90C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>
                <a:solidFill>
                  <a:srgbClr val="FAFAF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8" name="Google Shape;28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" name="Google Shape;2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90C888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90C888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800"/>
              <a:buNone/>
              <a:defRPr sz="4800">
                <a:solidFill>
                  <a:srgbClr val="FAFAF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45" name="Google Shape;4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AFAF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100"/>
              <a:buFont typeface="Inter SemiBold"/>
              <a:buNone/>
              <a:defRPr b="0" i="0" sz="2100" u="none" cap="none" strike="noStrike">
                <a:solidFill>
                  <a:srgbClr val="0A0A0A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Font typeface="Inter"/>
              <a:buNone/>
              <a:defRPr b="0" i="0" sz="28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Font typeface="Inter"/>
              <a:buNone/>
              <a:defRPr b="0" i="0" sz="28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Font typeface="Inter"/>
              <a:buNone/>
              <a:defRPr b="0" i="0" sz="28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Font typeface="Inter"/>
              <a:buNone/>
              <a:defRPr b="0" i="0" sz="28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Font typeface="Inter"/>
              <a:buNone/>
              <a:defRPr b="0" i="0" sz="28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Font typeface="Inter"/>
              <a:buNone/>
              <a:defRPr b="0" i="0" sz="28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Font typeface="Inter"/>
              <a:buNone/>
              <a:defRPr b="0" i="0" sz="28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Font typeface="Inter"/>
              <a:buNone/>
              <a:defRPr b="0" i="0" sz="28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gif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gif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i"/>
              <a:t>Spending and Revenue</a:t>
            </a:r>
            <a:endParaRPr/>
          </a:p>
        </p:txBody>
      </p:sp>
      <p:sp>
        <p:nvSpPr>
          <p:cNvPr id="152" name="Google Shape;15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10"/>
          <p:cNvSpPr/>
          <p:nvPr/>
        </p:nvSpPr>
        <p:spPr>
          <a:xfrm>
            <a:off x="4990250" y="2400900"/>
            <a:ext cx="1039500" cy="341700"/>
          </a:xfrm>
          <a:prstGeom prst="flowChartAlternateProcess">
            <a:avLst/>
          </a:prstGeom>
          <a:solidFill>
            <a:srgbClr val="A2D1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Total Hours: 3115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10"/>
          <p:cNvSpPr/>
          <p:nvPr/>
        </p:nvSpPr>
        <p:spPr>
          <a:xfrm>
            <a:off x="6138500" y="2400900"/>
            <a:ext cx="1143600" cy="341700"/>
          </a:xfrm>
          <a:prstGeom prst="flowChartAlternateProcess">
            <a:avLst/>
          </a:prstGeom>
          <a:solidFill>
            <a:srgbClr val="A2D1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Average €50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Total €200,000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10"/>
          <p:cNvSpPr/>
          <p:nvPr/>
        </p:nvSpPr>
        <p:spPr>
          <a:xfrm>
            <a:off x="7390850" y="2400900"/>
            <a:ext cx="1039500" cy="341700"/>
          </a:xfrm>
          <a:prstGeom prst="flowChartAlternateProcess">
            <a:avLst/>
          </a:prstGeom>
          <a:solidFill>
            <a:srgbClr val="A2D1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CAC: €29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10"/>
          <p:cNvSpPr/>
          <p:nvPr/>
        </p:nvSpPr>
        <p:spPr>
          <a:xfrm>
            <a:off x="4990250" y="1792988"/>
            <a:ext cx="3440100" cy="341700"/>
          </a:xfrm>
          <a:prstGeom prst="flowChartAlternateProcess">
            <a:avLst/>
          </a:prstGeom>
          <a:solidFill>
            <a:srgbClr val="A2D1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i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Only 0.661% of 3.13 billion market</a:t>
            </a:r>
            <a:endParaRPr b="0" i="0" sz="1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4990250" y="2963650"/>
            <a:ext cx="1420800" cy="572700"/>
          </a:xfrm>
          <a:prstGeom prst="flowChartAlternateProcess">
            <a:avLst/>
          </a:prstGeom>
          <a:solidFill>
            <a:srgbClr val="A2D1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Standard Customer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Monthly Plan: 20710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8 Months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10"/>
          <p:cNvSpPr/>
          <p:nvPr/>
        </p:nvSpPr>
        <p:spPr>
          <a:xfrm>
            <a:off x="7009550" y="3008800"/>
            <a:ext cx="1420800" cy="572700"/>
          </a:xfrm>
          <a:prstGeom prst="flowChartAlternateProcess">
            <a:avLst/>
          </a:prstGeom>
          <a:solidFill>
            <a:srgbClr val="A2D1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Standard Customer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Yearly Plan: 2532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 Months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990250" y="3757400"/>
            <a:ext cx="1420800" cy="572700"/>
          </a:xfrm>
          <a:prstGeom prst="flowChartAlternateProcess">
            <a:avLst/>
          </a:prstGeom>
          <a:solidFill>
            <a:srgbClr val="A2D1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Premium Customer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Monthly Plan: 16667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7~8 Months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0"/>
          <p:cNvSpPr/>
          <p:nvPr/>
        </p:nvSpPr>
        <p:spPr>
          <a:xfrm>
            <a:off x="7009550" y="3798900"/>
            <a:ext cx="1420800" cy="572700"/>
          </a:xfrm>
          <a:prstGeom prst="flowChartAlternateProcess">
            <a:avLst/>
          </a:prstGeom>
          <a:solidFill>
            <a:srgbClr val="A2D1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Premium Customer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Monthly Plan: 2000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i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4~5 Months</a:t>
            </a:r>
            <a:endParaRPr b="0" i="0" sz="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10"/>
          <p:cNvSpPr/>
          <p:nvPr/>
        </p:nvSpPr>
        <p:spPr>
          <a:xfrm>
            <a:off x="4990250" y="1152475"/>
            <a:ext cx="3440100" cy="341700"/>
          </a:xfrm>
          <a:prstGeom prst="flowChartAlternateProcess">
            <a:avLst/>
          </a:prstGeom>
          <a:solidFill>
            <a:srgbClr val="A2D1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i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Break Even Point</a:t>
            </a:r>
            <a:endParaRPr b="1" i="0" sz="1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875" y="1118787"/>
            <a:ext cx="3859475" cy="348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i"/>
              <a:t>Flexible Pricing Plans For Everyone</a:t>
            </a:r>
            <a:endParaRPr/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311700" y="1152475"/>
            <a:ext cx="2520000" cy="3416400"/>
          </a:xfrm>
          <a:prstGeom prst="rect">
            <a:avLst/>
          </a:prstGeom>
          <a:noFill/>
          <a:ln cap="flat" cmpd="sng" w="9525">
            <a:solidFill>
              <a:srgbClr val="A2D1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1800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>
                <a:latin typeface="Inter SemiBold"/>
                <a:ea typeface="Inter SemiBold"/>
                <a:cs typeface="Inter SemiBold"/>
                <a:sym typeface="Inter SemiBold"/>
              </a:rPr>
              <a:t>Basic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1200">
                <a:solidFill>
                  <a:srgbClr val="737373"/>
                </a:solidFill>
              </a:rPr>
              <a:t>For Everyday Users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Basic meal tracking</a:t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Meal planning tools</a:t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Standard Customer Support</a:t>
            </a:r>
            <a:endParaRPr sz="800">
              <a:solidFill>
                <a:srgbClr val="737373"/>
              </a:solidFill>
            </a:endParaRPr>
          </a:p>
        </p:txBody>
      </p:sp>
      <p:sp>
        <p:nvSpPr>
          <p:cNvPr id="169" name="Google Shape;169;p11"/>
          <p:cNvSpPr txBox="1"/>
          <p:nvPr>
            <p:ph idx="1" type="body"/>
          </p:nvPr>
        </p:nvSpPr>
        <p:spPr>
          <a:xfrm>
            <a:off x="6312300" y="1152475"/>
            <a:ext cx="2520000" cy="3416400"/>
          </a:xfrm>
          <a:prstGeom prst="rect">
            <a:avLst/>
          </a:prstGeom>
          <a:noFill/>
          <a:ln cap="flat" cmpd="sng" w="9525">
            <a:solidFill>
              <a:srgbClr val="A2D1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1800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>
                <a:latin typeface="Inter SemiBold"/>
                <a:ea typeface="Inter SemiBold"/>
                <a:cs typeface="Inter SemiBold"/>
                <a:sym typeface="Inter SemiBold"/>
              </a:rPr>
              <a:t>Premium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1200">
                <a:solidFill>
                  <a:srgbClr val="737373"/>
                </a:solidFill>
              </a:rPr>
              <a:t>For Tech-Savvy Individuals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Everything in Standard -plan</a:t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Access to Nutritionists feedback </a:t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Integration with wearable devices</a:t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Exclusive Customer Support</a:t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Real time monitoring of progress</a:t>
            </a:r>
            <a:endParaRPr sz="800">
              <a:solidFill>
                <a:srgbClr val="737373"/>
              </a:solidFill>
            </a:endParaRPr>
          </a:p>
        </p:txBody>
      </p:sp>
      <p:sp>
        <p:nvSpPr>
          <p:cNvPr id="170" name="Google Shape;170;p11"/>
          <p:cNvSpPr txBox="1"/>
          <p:nvPr>
            <p:ph idx="1" type="body"/>
          </p:nvPr>
        </p:nvSpPr>
        <p:spPr>
          <a:xfrm>
            <a:off x="3312000" y="1152475"/>
            <a:ext cx="2520000" cy="3416400"/>
          </a:xfrm>
          <a:prstGeom prst="rect">
            <a:avLst/>
          </a:prstGeom>
          <a:noFill/>
          <a:ln cap="flat" cmpd="sng" w="9525">
            <a:solidFill>
              <a:srgbClr val="A2D1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1800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>
                <a:latin typeface="Inter SemiBold"/>
                <a:ea typeface="Inter SemiBold"/>
                <a:cs typeface="Inter SemiBold"/>
                <a:sym typeface="Inter SemiBold"/>
              </a:rPr>
              <a:t>Standard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1200">
                <a:solidFill>
                  <a:srgbClr val="737373"/>
                </a:solidFill>
              </a:rPr>
              <a:t>For Fitness Enthusiasts</a:t>
            </a:r>
            <a:endParaRPr sz="12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Everything in Basic -plan</a:t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Nutrition Recommendations</a:t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Detailed Nutrient Analysis</a:t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Integration With Fitness Trackers</a:t>
            </a:r>
            <a:endParaRPr sz="800">
              <a:solidFill>
                <a:srgbClr val="73737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fi" sz="800">
                <a:solidFill>
                  <a:srgbClr val="737373"/>
                </a:solidFill>
              </a:rPr>
              <a:t>            Advanced Tracking and Analysis</a:t>
            </a:r>
            <a:endParaRPr sz="800">
              <a:solidFill>
                <a:srgbClr val="737373"/>
              </a:solidFill>
            </a:endParaRPr>
          </a:p>
        </p:txBody>
      </p:sp>
      <p:cxnSp>
        <p:nvCxnSpPr>
          <p:cNvPr id="171" name="Google Shape;171;p11"/>
          <p:cNvCxnSpPr/>
          <p:nvPr/>
        </p:nvCxnSpPr>
        <p:spPr>
          <a:xfrm>
            <a:off x="509800" y="2218575"/>
            <a:ext cx="2117400" cy="0"/>
          </a:xfrm>
          <a:prstGeom prst="straightConnector1">
            <a:avLst/>
          </a:prstGeom>
          <a:noFill/>
          <a:ln cap="flat" cmpd="sng" w="9525">
            <a:solidFill>
              <a:srgbClr val="A2D1A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11"/>
          <p:cNvCxnSpPr/>
          <p:nvPr/>
        </p:nvCxnSpPr>
        <p:spPr>
          <a:xfrm>
            <a:off x="3513300" y="2218575"/>
            <a:ext cx="2117400" cy="0"/>
          </a:xfrm>
          <a:prstGeom prst="straightConnector1">
            <a:avLst/>
          </a:prstGeom>
          <a:noFill/>
          <a:ln cap="flat" cmpd="sng" w="9525">
            <a:solidFill>
              <a:srgbClr val="A2D1A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11"/>
          <p:cNvCxnSpPr/>
          <p:nvPr/>
        </p:nvCxnSpPr>
        <p:spPr>
          <a:xfrm>
            <a:off x="6516800" y="2218575"/>
            <a:ext cx="2117400" cy="0"/>
          </a:xfrm>
          <a:prstGeom prst="straightConnector1">
            <a:avLst/>
          </a:prstGeom>
          <a:noFill/>
          <a:ln cap="flat" cmpd="sng" w="9525">
            <a:solidFill>
              <a:srgbClr val="A2D1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11"/>
          <p:cNvSpPr/>
          <p:nvPr/>
        </p:nvSpPr>
        <p:spPr>
          <a:xfrm>
            <a:off x="2186050" y="999325"/>
            <a:ext cx="848100" cy="848100"/>
          </a:xfrm>
          <a:prstGeom prst="ellipse">
            <a:avLst/>
          </a:prstGeom>
          <a:solidFill>
            <a:srgbClr val="90C888"/>
          </a:solidFill>
          <a:ln cap="flat" cmpd="sng" w="9525">
            <a:solidFill>
              <a:srgbClr val="90C888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7620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i" sz="12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Free</a:t>
            </a:r>
            <a:endParaRPr b="1" i="0" sz="1200" u="none" cap="none" strike="noStrike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i" sz="800" u="none" cap="none" strike="noStrike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Forever</a:t>
            </a:r>
            <a:endParaRPr b="0" i="0" sz="800" u="none" cap="none" strike="noStrike">
              <a:solidFill>
                <a:srgbClr val="FAFAFA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5184075" y="999325"/>
            <a:ext cx="848100" cy="848100"/>
          </a:xfrm>
          <a:prstGeom prst="ellipse">
            <a:avLst/>
          </a:prstGeom>
          <a:solidFill>
            <a:srgbClr val="90C888"/>
          </a:solidFill>
          <a:ln cap="flat" cmpd="sng" w="9525">
            <a:solidFill>
              <a:srgbClr val="90C888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7620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i" sz="12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10€</a:t>
            </a:r>
            <a:endParaRPr b="1" i="0" sz="1200" u="none" cap="none" strike="noStrike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i" sz="800" u="none" cap="none" strike="noStrike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/ month</a:t>
            </a:r>
            <a:endParaRPr b="0" i="0" sz="800" u="none" cap="none" strike="noStrike">
              <a:solidFill>
                <a:srgbClr val="FAFAFA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6" name="Google Shape;176;p11"/>
          <p:cNvSpPr/>
          <p:nvPr/>
        </p:nvSpPr>
        <p:spPr>
          <a:xfrm>
            <a:off x="8182100" y="999325"/>
            <a:ext cx="848100" cy="848100"/>
          </a:xfrm>
          <a:prstGeom prst="ellipse">
            <a:avLst/>
          </a:prstGeom>
          <a:solidFill>
            <a:srgbClr val="90C888"/>
          </a:solidFill>
          <a:ln cap="flat" cmpd="sng" w="9525">
            <a:solidFill>
              <a:srgbClr val="90C888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7620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i" sz="12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12€</a:t>
            </a:r>
            <a:endParaRPr b="1" i="0" sz="1200" u="none" cap="none" strike="noStrike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i" sz="800" u="none" cap="none" strike="noStrike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/ month</a:t>
            </a:r>
            <a:endParaRPr b="0" i="0" sz="800" u="none" cap="none" strike="noStrike">
              <a:solidFill>
                <a:srgbClr val="FAFAFA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77" name="Google Shape;1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800" y="2571750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800" y="2912950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800" y="3254150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700" y="2571750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700" y="2912950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700" y="3245275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700" y="3586475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700" y="3918800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9750" y="2571750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9750" y="2912950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9750" y="3245275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9750" y="3586475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9750" y="3918800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3900" y="4264175"/>
            <a:ext cx="1616800" cy="3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3575" y="4264175"/>
            <a:ext cx="1616850" cy="3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i"/>
              <a:t>Refined Business Model</a:t>
            </a:r>
            <a:endParaRPr/>
          </a:p>
        </p:txBody>
      </p:sp>
      <p:sp>
        <p:nvSpPr>
          <p:cNvPr id="197" name="Google Shape;197;p12"/>
          <p:cNvSpPr txBox="1"/>
          <p:nvPr>
            <p:ph idx="1" type="body"/>
          </p:nvPr>
        </p:nvSpPr>
        <p:spPr>
          <a:xfrm>
            <a:off x="2537400" y="1212225"/>
            <a:ext cx="4069200" cy="1580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180000" lIns="180000" spcFirstLastPara="1" rIns="180000" wrap="square" tIns="180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fi" sz="1200"/>
              <a:t>Value Proposition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>
                <a:solidFill>
                  <a:srgbClr val="0D0D0D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Revolutionary approach to managing nutrition</a:t>
            </a:r>
            <a:endParaRPr sz="1200">
              <a:solidFill>
                <a:srgbClr val="0D0D0D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>
                <a:solidFill>
                  <a:srgbClr val="0D0D0D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Personalized Nutrition Insights and Recommendations</a:t>
            </a:r>
            <a:endParaRPr sz="1200">
              <a:solidFill>
                <a:srgbClr val="0D0D0D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>
                <a:solidFill>
                  <a:srgbClr val="0D0D0D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Community Engagement and Education</a:t>
            </a:r>
            <a:endParaRPr sz="1200">
              <a:solidFill>
                <a:srgbClr val="0D0D0D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>
                <a:solidFill>
                  <a:srgbClr val="0D0D0D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Access to professional nutritionists for tailored advice </a:t>
            </a:r>
            <a:endParaRPr sz="1200">
              <a:solidFill>
                <a:srgbClr val="0D0D0D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2"/>
          <p:cNvSpPr txBox="1"/>
          <p:nvPr>
            <p:ph idx="1" type="body"/>
          </p:nvPr>
        </p:nvSpPr>
        <p:spPr>
          <a:xfrm>
            <a:off x="6768275" y="1170225"/>
            <a:ext cx="2298900" cy="1664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180000" lIns="180000" spcFirstLastPara="1" rIns="180000" wrap="square" tIns="180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fi" sz="1200"/>
              <a:t>Channels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/>
              <a:t>Mobile App  (iOS, Android)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/>
              <a:t>Social Media Platforms Influencer Partnerships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/>
              <a:t>Community Engagement</a:t>
            </a:r>
            <a:endParaRPr sz="1200"/>
          </a:p>
        </p:txBody>
      </p:sp>
      <p:sp>
        <p:nvSpPr>
          <p:cNvPr id="199" name="Google Shape;199;p12"/>
          <p:cNvSpPr txBox="1"/>
          <p:nvPr>
            <p:ph idx="1" type="body"/>
          </p:nvPr>
        </p:nvSpPr>
        <p:spPr>
          <a:xfrm>
            <a:off x="6474850" y="3141325"/>
            <a:ext cx="2574000" cy="1506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180000" lIns="180000" spcFirstLastPara="1" rIns="180000" wrap="square" tIns="180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fi" sz="1200">
                <a:solidFill>
                  <a:srgbClr val="0D0D0D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Customer Relationships</a:t>
            </a:r>
            <a:endParaRPr b="1" sz="1200">
              <a:solidFill>
                <a:srgbClr val="0D0D0D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1200">
                <a:solidFill>
                  <a:srgbClr val="0D0D0D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Personalized Interactions </a:t>
            </a:r>
            <a:endParaRPr sz="1200">
              <a:solidFill>
                <a:srgbClr val="0D0D0D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>
                <a:solidFill>
                  <a:srgbClr val="0D0D0D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Community Engagement</a:t>
            </a:r>
            <a:endParaRPr sz="1200">
              <a:solidFill>
                <a:srgbClr val="0D0D0D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>
                <a:solidFill>
                  <a:srgbClr val="0D0D0D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Premium Support</a:t>
            </a:r>
            <a:endParaRPr sz="1200">
              <a:solidFill>
                <a:srgbClr val="0D0D0D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>
                <a:solidFill>
                  <a:srgbClr val="0D0D0D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Content and Resources</a:t>
            </a:r>
            <a:endParaRPr sz="1200">
              <a:solidFill>
                <a:srgbClr val="0D0D0D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2"/>
          <p:cNvSpPr txBox="1"/>
          <p:nvPr>
            <p:ph idx="1" type="body"/>
          </p:nvPr>
        </p:nvSpPr>
        <p:spPr>
          <a:xfrm>
            <a:off x="139650" y="3141325"/>
            <a:ext cx="1702800" cy="1506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180000" lIns="180000" spcFirstLastPara="1" rIns="180000" wrap="square" tIns="180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fi" sz="1200"/>
              <a:t>Revenue Streams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/>
              <a:t>Freemium Model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/>
              <a:t>Subscription Plans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/>
              <a:t>In-App Purchases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0"/>
              <a:t>Advertising</a:t>
            </a:r>
            <a:endParaRPr sz="1200"/>
          </a:p>
        </p:txBody>
      </p:sp>
      <p:sp>
        <p:nvSpPr>
          <p:cNvPr id="201" name="Google Shape;201;p12"/>
          <p:cNvSpPr txBox="1"/>
          <p:nvPr>
            <p:ph idx="1" type="body"/>
          </p:nvPr>
        </p:nvSpPr>
        <p:spPr>
          <a:xfrm>
            <a:off x="139650" y="1212225"/>
            <a:ext cx="2121900" cy="1506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180000" lIns="180000" spcFirstLastPara="1" rIns="180000" wrap="square" tIns="180000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242"/>
              <a:buNone/>
            </a:pPr>
            <a:r>
              <a:rPr b="1" lang="fi" sz="1308"/>
              <a:t>Customer Segments</a:t>
            </a:r>
            <a:endParaRPr b="1" sz="1308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242"/>
              <a:buNone/>
            </a:pPr>
            <a:r>
              <a:t/>
            </a:r>
            <a:endParaRPr b="1" sz="1308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242"/>
              <a:buNone/>
            </a:pPr>
            <a:r>
              <a:rPr lang="fi" sz="1308"/>
              <a:t>Fitness Enthusiasts </a:t>
            </a:r>
            <a:endParaRPr sz="1308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242"/>
              <a:buNone/>
            </a:pPr>
            <a:r>
              <a:rPr lang="fi" sz="1308"/>
              <a:t>Tech-Savvy Individuals</a:t>
            </a:r>
            <a:endParaRPr sz="1308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242"/>
              <a:buNone/>
            </a:pPr>
            <a:r>
              <a:rPr lang="fi" sz="1308"/>
              <a:t>Generalized Customers</a:t>
            </a:r>
            <a:endParaRPr sz="1308"/>
          </a:p>
        </p:txBody>
      </p:sp>
      <p:sp>
        <p:nvSpPr>
          <p:cNvPr id="202" name="Google Shape;202;p12"/>
          <p:cNvSpPr txBox="1"/>
          <p:nvPr>
            <p:ph idx="1" type="body"/>
          </p:nvPr>
        </p:nvSpPr>
        <p:spPr>
          <a:xfrm>
            <a:off x="2071750" y="3141325"/>
            <a:ext cx="2232900" cy="1506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180000" lIns="180000" spcFirstLastPara="1" rIns="180000" wrap="square" tIns="180000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3910"/>
              <a:buNone/>
            </a:pPr>
            <a:r>
              <a:rPr b="1" lang="fi" sz="1308"/>
              <a:t>Key Resources </a:t>
            </a:r>
            <a:endParaRPr b="1" sz="1308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5823"/>
              <a:buNone/>
            </a:pPr>
            <a:r>
              <a:t/>
            </a:r>
            <a:endParaRPr sz="1208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1357"/>
              <a:buNone/>
            </a:pPr>
            <a:r>
              <a:rPr lang="fi" sz="1433"/>
              <a:t>AI Technology (API)</a:t>
            </a:r>
            <a:endParaRPr sz="1433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1357"/>
              <a:buNone/>
            </a:pPr>
            <a:r>
              <a:rPr lang="fi" sz="1433"/>
              <a:t>Development Team</a:t>
            </a:r>
            <a:endParaRPr sz="1433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1357"/>
              <a:buNone/>
            </a:pPr>
            <a:r>
              <a:rPr lang="fi" sz="1433"/>
              <a:t>Our Own Food Database </a:t>
            </a:r>
            <a:endParaRPr sz="1433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1357"/>
              <a:buNone/>
            </a:pPr>
            <a:r>
              <a:rPr lang="fi" sz="1433"/>
              <a:t>Nutrition Experts</a:t>
            </a:r>
            <a:endParaRPr sz="1433"/>
          </a:p>
        </p:txBody>
      </p:sp>
      <p:sp>
        <p:nvSpPr>
          <p:cNvPr id="203" name="Google Shape;203;p12"/>
          <p:cNvSpPr txBox="1"/>
          <p:nvPr>
            <p:ph idx="1" type="body"/>
          </p:nvPr>
        </p:nvSpPr>
        <p:spPr>
          <a:xfrm>
            <a:off x="4461850" y="3141325"/>
            <a:ext cx="1855800" cy="1506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t" bIns="180000" lIns="180000" spcFirstLastPara="1" rIns="180000" wrap="square" tIns="1800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fi" sz="1208"/>
              <a:t>Partnerships </a:t>
            </a:r>
            <a:endParaRPr b="1" sz="1208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8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8"/>
              <a:t>Nutritionists</a:t>
            </a:r>
            <a:endParaRPr sz="1208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8"/>
              <a:t>Fitness Brands Wearable Tech </a:t>
            </a:r>
            <a:endParaRPr sz="1208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1208"/>
              <a:t>Food Brands </a:t>
            </a:r>
            <a:endParaRPr sz="1208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/>
          <p:nvPr/>
        </p:nvSpPr>
        <p:spPr>
          <a:xfrm>
            <a:off x="0" y="-3900"/>
            <a:ext cx="4574100" cy="5151300"/>
          </a:xfrm>
          <a:prstGeom prst="rect">
            <a:avLst/>
          </a:prstGeom>
          <a:solidFill>
            <a:srgbClr val="90C888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13"/>
          <p:cNvSpPr/>
          <p:nvPr/>
        </p:nvSpPr>
        <p:spPr>
          <a:xfrm>
            <a:off x="4572000" y="-7800"/>
            <a:ext cx="4572000" cy="5151300"/>
          </a:xfrm>
          <a:prstGeom prst="rect">
            <a:avLst/>
          </a:prstGeom>
          <a:solidFill>
            <a:srgbClr val="FDFDFD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13"/>
          <p:cNvSpPr txBox="1"/>
          <p:nvPr>
            <p:ph type="title"/>
          </p:nvPr>
        </p:nvSpPr>
        <p:spPr>
          <a:xfrm>
            <a:off x="265500" y="948300"/>
            <a:ext cx="40452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i" sz="3000">
                <a:solidFill>
                  <a:srgbClr val="FAFAFA"/>
                </a:solidFill>
              </a:rPr>
              <a:t>Thank You!</a:t>
            </a:r>
            <a:endParaRPr sz="3000">
              <a:solidFill>
                <a:srgbClr val="FAFAFA"/>
              </a:solidFill>
            </a:endParaRPr>
          </a:p>
        </p:txBody>
      </p:sp>
      <p:pic>
        <p:nvPicPr>
          <p:cNvPr id="211" name="Google Shape;211;p13"/>
          <p:cNvPicPr preferRelativeResize="0"/>
          <p:nvPr/>
        </p:nvPicPr>
        <p:blipFill rotWithShape="1">
          <a:blip r:embed="rId3">
            <a:alphaModFix/>
          </a:blip>
          <a:srcRect b="637" l="0" r="0" t="4142"/>
          <a:stretch/>
        </p:blipFill>
        <p:spPr>
          <a:xfrm>
            <a:off x="5335087" y="-24975"/>
            <a:ext cx="3045826" cy="51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 txBox="1"/>
          <p:nvPr>
            <p:ph type="title"/>
          </p:nvPr>
        </p:nvSpPr>
        <p:spPr>
          <a:xfrm>
            <a:off x="265500" y="2521500"/>
            <a:ext cx="4045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i" sz="18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Do you have any questions or feedback for us?</a:t>
            </a:r>
            <a:endParaRPr sz="18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325" y="388949"/>
            <a:ext cx="1142799" cy="1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-42900" y="-7800"/>
            <a:ext cx="4574100" cy="5151300"/>
          </a:xfrm>
          <a:prstGeom prst="rect">
            <a:avLst/>
          </a:prstGeom>
          <a:solidFill>
            <a:srgbClr val="90C888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572000" y="-7800"/>
            <a:ext cx="4572000" cy="5151300"/>
          </a:xfrm>
          <a:prstGeom prst="rect">
            <a:avLst/>
          </a:prstGeom>
          <a:solidFill>
            <a:srgbClr val="FDFDFD"/>
          </a:solidFill>
          <a:ln cap="flat" cmpd="sng" w="9525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" name="Google Shape;62;p2"/>
          <p:cNvSpPr txBox="1"/>
          <p:nvPr>
            <p:ph type="title"/>
          </p:nvPr>
        </p:nvSpPr>
        <p:spPr>
          <a:xfrm>
            <a:off x="0" y="846575"/>
            <a:ext cx="44883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Convenient &amp; revolutionary way of diet tracking Using a Single Photo and AI.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Make Better Choices For Your Health At Every Meal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Free for 4 times each day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Connect with a community and access educational resources.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6564"/>
              <a:buNone/>
            </a:pPr>
            <a:r>
              <a:t/>
            </a:r>
            <a:endParaRPr b="1" sz="1177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User engagement to attract a broad audience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Generate traction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Gather feedback for product refinement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637" l="0" r="0" t="4142"/>
          <a:stretch/>
        </p:blipFill>
        <p:spPr>
          <a:xfrm>
            <a:off x="5335087" y="-24975"/>
            <a:ext cx="3045826" cy="51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 b="-57853" l="0" r="-15433" t="0"/>
          <a:stretch/>
        </p:blipFill>
        <p:spPr>
          <a:xfrm>
            <a:off x="135475" y="248025"/>
            <a:ext cx="1581375" cy="3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624" y="365525"/>
            <a:ext cx="2467699" cy="441245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>
            <p:ph type="title"/>
          </p:nvPr>
        </p:nvSpPr>
        <p:spPr>
          <a:xfrm>
            <a:off x="4680650" y="612300"/>
            <a:ext cx="4246200" cy="3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Enjoy more  user-friendly app interface with intuitive features and easy navigation, suitable for all skill levels.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Comprehensive nutritional information and personalized tips in a visually engaging format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Limited offering access to chat with nutritionist during working hours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Can analyze most popular Finnish dishes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Build trust and familiarity 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Gather user feedback 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Convert standard users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4">
            <a:alphaModFix/>
          </a:blip>
          <a:srcRect b="-57853" l="0" r="-15433" t="0"/>
          <a:stretch/>
        </p:blipFill>
        <p:spPr>
          <a:xfrm>
            <a:off x="4912725" y="249700"/>
            <a:ext cx="1581375" cy="3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"/>
          <p:cNvPicPr preferRelativeResize="0"/>
          <p:nvPr/>
        </p:nvPicPr>
        <p:blipFill rotWithShape="1">
          <a:blip r:embed="rId3">
            <a:alphaModFix/>
          </a:blip>
          <a:srcRect b="-57853" l="0" r="-15433" t="0"/>
          <a:stretch/>
        </p:blipFill>
        <p:spPr>
          <a:xfrm>
            <a:off x="5008850" y="177575"/>
            <a:ext cx="1581375" cy="3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 txBox="1"/>
          <p:nvPr>
            <p:ph type="title"/>
          </p:nvPr>
        </p:nvSpPr>
        <p:spPr>
          <a:xfrm>
            <a:off x="4692675" y="621400"/>
            <a:ext cx="4359000" cy="3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More advanced AI algorithms that produce precise nutritional breakdowns of meals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Personalized meal recommendations based on individual fitness goals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Monitor progress and adjust your diet dynamically for optimal results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Automatic sync with smart watch, other fitness tracking application and email notification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ct val="100000"/>
              <a:buFont typeface="Inter"/>
              <a:buChar char="●"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Schedule one-on-one consultations with nutritionists 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Revenue collection  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Tangible value and benefits  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rPr b="1" lang="fi" sz="14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Building a loyal customer base  </a:t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90476"/>
              <a:buNone/>
            </a:pPr>
            <a:r>
              <a:t/>
            </a:r>
            <a:endParaRPr b="1" sz="14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1583" y="712463"/>
            <a:ext cx="1796292" cy="357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154" y="186300"/>
            <a:ext cx="2453421" cy="462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i"/>
              <a:t>Desk research outcomes</a:t>
            </a:r>
            <a:endParaRPr/>
          </a:p>
        </p:txBody>
      </p:sp>
      <p:sp>
        <p:nvSpPr>
          <p:cNvPr id="85" name="Google Shape;85;p5"/>
          <p:cNvSpPr txBox="1"/>
          <p:nvPr/>
        </p:nvSpPr>
        <p:spPr>
          <a:xfrm>
            <a:off x="311700" y="1078575"/>
            <a:ext cx="41019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i" sz="12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rPr>
              <a:t>Viability of diet apps</a:t>
            </a:r>
            <a:endParaRPr b="0" i="0" sz="10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Fitness app users see better results than non-users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Long term commitments provide better results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Self reporting is a limiting factor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Gamification has mixed results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i" sz="12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rPr>
              <a:t>User segmentation</a:t>
            </a:r>
            <a:endParaRPr b="1" i="0" sz="1200" u="none" cap="none" strike="noStrike">
              <a:solidFill>
                <a:srgbClr val="0A0A0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Demographic differences matter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Already fit people are more invested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Weight loss is the most common target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Trends matter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Exercise identity is very correlated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Generally tech savvy individuals are most likely to use applications and be early adopters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4572000" y="1078575"/>
            <a:ext cx="4530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fi" sz="12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rPr>
              <a:t>What is most important for an app</a:t>
            </a:r>
            <a:endParaRPr b="1" i="0" sz="1200" u="none" cap="none" strike="noStrike">
              <a:solidFill>
                <a:srgbClr val="0A0A0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Ease of use and low labor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Free or low cost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Perceived accuracy is more important than actual accuracy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Real life changes are more important than app accuracy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Social factors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Entertainment value is not seen as important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100"/>
              <a:buFont typeface="Arial"/>
              <a:buChar char="●"/>
            </a:pPr>
            <a:r>
              <a:rPr b="0" i="0" lang="fi" sz="11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Privacy matters</a:t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i" sz="1200" u="none" cap="none" strike="noStrike">
                <a:solidFill>
                  <a:srgbClr val="0A0A0A"/>
                </a:solidFill>
                <a:latin typeface="Inter"/>
                <a:ea typeface="Inter"/>
                <a:cs typeface="Inter"/>
                <a:sym typeface="Inter"/>
              </a:rPr>
              <a:t>Target segmentation suggestions</a:t>
            </a:r>
            <a:endParaRPr b="1" i="0" sz="1200" u="none" cap="none" strike="noStrike">
              <a:solidFill>
                <a:srgbClr val="0A0A0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200"/>
              <a:buFont typeface="Arial"/>
              <a:buChar char="●"/>
            </a:pPr>
            <a:r>
              <a:rPr b="0" i="0" lang="fi" sz="12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People invested and identifying with a fitness lifestyle</a:t>
            </a:r>
            <a:endParaRPr b="0" i="0" sz="12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200"/>
              <a:buFont typeface="Arial"/>
              <a:buChar char="●"/>
            </a:pPr>
            <a:r>
              <a:rPr b="0" i="0" lang="fi" sz="12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Tech-savvy individuals</a:t>
            </a:r>
            <a:endParaRPr b="0" i="0" sz="12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200"/>
              <a:buFont typeface="Arial"/>
              <a:buChar char="●"/>
            </a:pPr>
            <a:r>
              <a:rPr b="0" i="0" lang="fi" sz="1200" u="none" cap="none" strike="noStrik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People attempting weight management</a:t>
            </a:r>
            <a:endParaRPr b="0" i="0" sz="1200" u="none" cap="none" strike="noStrike">
              <a:solidFill>
                <a:srgbClr val="0A0A0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i"/>
              <a:t>Customer Segmentation</a:t>
            </a:r>
            <a:endParaRPr/>
          </a:p>
        </p:txBody>
      </p:sp>
      <p:sp>
        <p:nvSpPr>
          <p:cNvPr id="92" name="Google Shape;92;p6"/>
          <p:cNvSpPr txBox="1"/>
          <p:nvPr>
            <p:ph idx="1" type="body"/>
          </p:nvPr>
        </p:nvSpPr>
        <p:spPr>
          <a:xfrm>
            <a:off x="6390650" y="1085075"/>
            <a:ext cx="2489700" cy="3840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ECECEC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76200">
              <a:srgbClr val="000000">
                <a:alpha val="9803"/>
              </a:srgbClr>
            </a:outerShdw>
          </a:effectLst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1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fi" sz="1125"/>
              <a:t>Chosen Customer Segment</a:t>
            </a:r>
            <a:endParaRPr b="1" sz="11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b="1"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i" sz="1025">
                <a:latin typeface="Arial"/>
                <a:ea typeface="Arial"/>
                <a:cs typeface="Arial"/>
                <a:sym typeface="Arial"/>
              </a:rPr>
              <a:t>Fitness Enthusiasts </a:t>
            </a:r>
            <a:endParaRPr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i" sz="1025">
                <a:latin typeface="Arial"/>
                <a:ea typeface="Arial"/>
                <a:cs typeface="Arial"/>
                <a:sym typeface="Arial"/>
              </a:rPr>
              <a:t>Tech-Savvy Individuals</a:t>
            </a:r>
            <a:endParaRPr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i" sz="1025">
                <a:latin typeface="Arial"/>
                <a:ea typeface="Arial"/>
                <a:cs typeface="Arial"/>
                <a:sym typeface="Arial"/>
              </a:rPr>
              <a:t>Weight Management Seekers</a:t>
            </a:r>
            <a:endParaRPr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fi" sz="1025">
                <a:latin typeface="Arial"/>
                <a:ea typeface="Arial"/>
                <a:cs typeface="Arial"/>
                <a:sym typeface="Arial"/>
              </a:rPr>
              <a:t>Likely Customer profiles</a:t>
            </a:r>
            <a:endParaRPr b="1"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i" sz="1025">
                <a:latin typeface="Arial"/>
                <a:ea typeface="Arial"/>
                <a:cs typeface="Arial"/>
                <a:sym typeface="Arial"/>
              </a:rPr>
              <a:t>Age- 16 to 64</a:t>
            </a:r>
            <a:endParaRPr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i" sz="1025">
                <a:latin typeface="Arial"/>
                <a:ea typeface="Arial"/>
                <a:cs typeface="Arial"/>
                <a:sym typeface="Arial"/>
              </a:rPr>
              <a:t>Location- Nordic Urban People </a:t>
            </a:r>
            <a:endParaRPr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i" sz="1025">
                <a:latin typeface="Arial"/>
                <a:ea typeface="Arial"/>
                <a:cs typeface="Arial"/>
                <a:sym typeface="Arial"/>
              </a:rPr>
              <a:t>Technological Adoption- High</a:t>
            </a:r>
            <a:endParaRPr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i" sz="1025">
                <a:latin typeface="Arial"/>
                <a:ea typeface="Arial"/>
                <a:cs typeface="Arial"/>
                <a:sym typeface="Arial"/>
              </a:rPr>
              <a:t>Usage Patterns-Mobile app usage</a:t>
            </a:r>
            <a:endParaRPr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i" sz="1025">
                <a:latin typeface="Arial"/>
                <a:ea typeface="Arial"/>
                <a:cs typeface="Arial"/>
                <a:sym typeface="Arial"/>
              </a:rPr>
              <a:t>Purchase Behavior- Frequent</a:t>
            </a:r>
            <a:endParaRPr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fi" sz="1100"/>
              <a:t>Market Size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fi" sz="1075"/>
              <a:t> </a:t>
            </a:r>
            <a:endParaRPr b="1" sz="107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fi" sz="107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Fitness Enthusiasts ~1.2 million</a:t>
            </a:r>
            <a:endParaRPr sz="10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fi" sz="107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Tech-Savvy~1.44 million</a:t>
            </a:r>
            <a:endParaRPr sz="10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25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802" y="1678351"/>
            <a:ext cx="5661874" cy="314247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6"/>
          <p:cNvSpPr txBox="1"/>
          <p:nvPr/>
        </p:nvSpPr>
        <p:spPr>
          <a:xfrm>
            <a:off x="148200" y="1172800"/>
            <a:ext cx="511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i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relevant identity of interested people - Survey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i"/>
              <a:t>Comprehensive Insight On User Feedback</a:t>
            </a:r>
            <a:endParaRPr/>
          </a:p>
        </p:txBody>
      </p:sp>
      <p:sp>
        <p:nvSpPr>
          <p:cNvPr id="100" name="Google Shape;100;p7"/>
          <p:cNvSpPr txBox="1"/>
          <p:nvPr>
            <p:ph idx="1" type="body"/>
          </p:nvPr>
        </p:nvSpPr>
        <p:spPr>
          <a:xfrm>
            <a:off x="311700" y="1152475"/>
            <a:ext cx="50034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fi">
                <a:solidFill>
                  <a:srgbClr val="90C888"/>
                </a:solidFill>
              </a:rPr>
              <a:t>User Feedback </a:t>
            </a:r>
            <a:endParaRPr b="1">
              <a:solidFill>
                <a:srgbClr val="90C88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fi"/>
              <a:t>Updated UI/UX for better user experience and ease of use.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i"/>
              <a:t>Provide comprehensive details about fat and nutritional components.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i"/>
              <a:t>Transparency and communication regarding the accuracy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i"/>
              <a:t>Expand the scope of insights 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i"/>
              <a:t>Personalized recommendations, trends analysis, and actionable tips</a:t>
            </a:r>
            <a:endParaRPr/>
          </a:p>
        </p:txBody>
      </p:sp>
      <p:pic>
        <p:nvPicPr>
          <p:cNvPr id="101" name="Google Shape;1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7720" y="1052830"/>
            <a:ext cx="3739041" cy="737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2575" y="4110906"/>
            <a:ext cx="3524075" cy="699169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76200">
              <a:srgbClr val="000000">
                <a:alpha val="9803"/>
              </a:srgbClr>
            </a:outerShdw>
          </a:effectLst>
        </p:spPr>
      </p:pic>
      <p:pic>
        <p:nvPicPr>
          <p:cNvPr id="103" name="Google Shape;10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200" y="1758300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200" y="2457287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200" y="3138162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200" y="3814325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200" y="4161225"/>
            <a:ext cx="189550" cy="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9913" y="1191713"/>
            <a:ext cx="3524099" cy="26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i"/>
              <a:t>Usability Testing Results</a:t>
            </a:r>
            <a:endParaRPr/>
          </a:p>
        </p:txBody>
      </p:sp>
      <p:sp>
        <p:nvSpPr>
          <p:cNvPr id="114" name="Google Shape;114;p8"/>
          <p:cNvSpPr txBox="1"/>
          <p:nvPr>
            <p:ph idx="1" type="body"/>
          </p:nvPr>
        </p:nvSpPr>
        <p:spPr>
          <a:xfrm>
            <a:off x="311700" y="1152475"/>
            <a:ext cx="2520000" cy="3416400"/>
          </a:xfrm>
          <a:prstGeom prst="rect">
            <a:avLst/>
          </a:prstGeom>
          <a:solidFill>
            <a:srgbClr val="EA580C"/>
          </a:solidFill>
          <a:ln cap="flat" cmpd="sng" w="9525">
            <a:solidFill>
              <a:srgbClr val="EA58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1800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2400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85%</a:t>
            </a:r>
            <a:endParaRPr sz="2400">
              <a:solidFill>
                <a:srgbClr val="FAFAFA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1400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Feature Satisfaction</a:t>
            </a:r>
            <a:endParaRPr sz="1400">
              <a:solidFill>
                <a:srgbClr val="FAFAFA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fi" sz="1250">
                <a:solidFill>
                  <a:srgbClr val="FAFAFA"/>
                </a:solidFill>
              </a:rPr>
              <a:t>Fitness Enthusiasts express enthusiasm for personalized nutrition recommendations based on fitness goals.</a:t>
            </a:r>
            <a:endParaRPr sz="1250">
              <a:solidFill>
                <a:srgbClr val="FAFAFA"/>
              </a:solidFill>
            </a:endParaRPr>
          </a:p>
        </p:txBody>
      </p:sp>
      <p:sp>
        <p:nvSpPr>
          <p:cNvPr id="115" name="Google Shape;115;p8"/>
          <p:cNvSpPr txBox="1"/>
          <p:nvPr>
            <p:ph idx="1" type="body"/>
          </p:nvPr>
        </p:nvSpPr>
        <p:spPr>
          <a:xfrm>
            <a:off x="3312000" y="1152475"/>
            <a:ext cx="2520000" cy="3416400"/>
          </a:xfrm>
          <a:prstGeom prst="rect">
            <a:avLst/>
          </a:prstGeom>
          <a:solidFill>
            <a:srgbClr val="14B8A6"/>
          </a:solidFill>
          <a:ln cap="flat" cmpd="sng" w="9525">
            <a:solidFill>
              <a:srgbClr val="14B8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1800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2400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75%</a:t>
            </a:r>
            <a:endParaRPr sz="2400">
              <a:solidFill>
                <a:srgbClr val="FAFAFA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1400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Task Completion Rates</a:t>
            </a:r>
            <a:endParaRPr sz="1400">
              <a:solidFill>
                <a:srgbClr val="FAFAFA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fi" sz="1250">
                <a:solidFill>
                  <a:srgbClr val="FAFAFA"/>
                </a:solidFill>
              </a:rPr>
              <a:t>75% of users successfully capture and analyze meal images within the app interface.</a:t>
            </a:r>
            <a:endParaRPr sz="1250">
              <a:solidFill>
                <a:srgbClr val="FAFAFA"/>
              </a:solidFill>
            </a:endParaRPr>
          </a:p>
        </p:txBody>
      </p:sp>
      <p:sp>
        <p:nvSpPr>
          <p:cNvPr id="116" name="Google Shape;116;p8"/>
          <p:cNvSpPr txBox="1"/>
          <p:nvPr>
            <p:ph idx="1" type="body"/>
          </p:nvPr>
        </p:nvSpPr>
        <p:spPr>
          <a:xfrm>
            <a:off x="6312300" y="1152475"/>
            <a:ext cx="2520000" cy="3416400"/>
          </a:xfrm>
          <a:prstGeom prst="rect">
            <a:avLst/>
          </a:prstGeom>
          <a:solidFill>
            <a:srgbClr val="9333EA"/>
          </a:solidFill>
          <a:ln cap="flat" cmpd="sng" w="9525">
            <a:solidFill>
              <a:srgbClr val="9333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1800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i" sz="2400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45%</a:t>
            </a:r>
            <a:endParaRPr sz="2400">
              <a:solidFill>
                <a:srgbClr val="FAFAFA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fi" sz="1400">
                <a:solidFill>
                  <a:srgbClr val="FAFAF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Navigation Issues</a:t>
            </a:r>
            <a:endParaRPr sz="1400">
              <a:solidFill>
                <a:srgbClr val="FAFAFA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fi" sz="1250">
                <a:solidFill>
                  <a:srgbClr val="FAFAFA"/>
                </a:solidFill>
              </a:rPr>
              <a:t>Encounter difficulty locating specific nutritional information</a:t>
            </a:r>
            <a:endParaRPr sz="1250">
              <a:solidFill>
                <a:srgbClr val="FAFAF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fi"/>
              <a:t>Spending</a:t>
            </a:r>
            <a:endParaRPr/>
          </a:p>
        </p:txBody>
      </p:sp>
      <p:pic>
        <p:nvPicPr>
          <p:cNvPr id="122" name="Google Shape;122;p9" title="Points scored"/>
          <p:cNvPicPr preferRelativeResize="0"/>
          <p:nvPr/>
        </p:nvPicPr>
        <p:blipFill rotWithShape="1">
          <a:blip r:embed="rId3">
            <a:alphaModFix/>
          </a:blip>
          <a:srcRect b="0" l="0" r="0" t="-9769"/>
          <a:stretch/>
        </p:blipFill>
        <p:spPr>
          <a:xfrm>
            <a:off x="0" y="1152550"/>
            <a:ext cx="4311549" cy="354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9"/>
          <p:cNvGrpSpPr/>
          <p:nvPr/>
        </p:nvGrpSpPr>
        <p:grpSpPr>
          <a:xfrm>
            <a:off x="4405997" y="1152561"/>
            <a:ext cx="4737994" cy="908945"/>
            <a:chOff x="2283025" y="2322568"/>
            <a:chExt cx="5267950" cy="643500"/>
          </a:xfrm>
        </p:grpSpPr>
        <p:sp>
          <p:nvSpPr>
            <p:cNvPr id="124" name="Google Shape;124;p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579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2342634" y="2399959"/>
              <a:ext cx="1385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fi" sz="10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Operational Cost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Product development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UI UX design (Continuous Development)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Marketing and User Acquisition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Technology Infrastructure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9"/>
          <p:cNvGrpSpPr/>
          <p:nvPr/>
        </p:nvGrpSpPr>
        <p:grpSpPr>
          <a:xfrm>
            <a:off x="4405998" y="2138932"/>
            <a:ext cx="4737994" cy="638352"/>
            <a:chOff x="2283025" y="2322568"/>
            <a:chExt cx="5267950" cy="643500"/>
          </a:xfrm>
        </p:grpSpPr>
        <p:sp>
          <p:nvSpPr>
            <p:cNvPr id="130" name="Google Shape;130;p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04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04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fi" sz="10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Capital Cost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Research and Development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Creating and optimization of Algorithm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Image repository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" name="Google Shape;135;p9"/>
          <p:cNvGrpSpPr/>
          <p:nvPr/>
        </p:nvGrpSpPr>
        <p:grpSpPr>
          <a:xfrm>
            <a:off x="4405998" y="2854654"/>
            <a:ext cx="4737994" cy="572715"/>
            <a:chOff x="2283025" y="2322568"/>
            <a:chExt cx="5267950" cy="643500"/>
          </a:xfrm>
        </p:grpSpPr>
        <p:sp>
          <p:nvSpPr>
            <p:cNvPr id="136" name="Google Shape;136;p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F6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F6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2342634" y="2399959"/>
              <a:ext cx="1385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fi" sz="10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Variable Cost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Nutritionists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Campaign specific expenses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1" name="Google Shape;141;p9"/>
          <p:cNvGrpSpPr/>
          <p:nvPr/>
        </p:nvGrpSpPr>
        <p:grpSpPr>
          <a:xfrm>
            <a:off x="4405998" y="3504742"/>
            <a:ext cx="4737994" cy="805856"/>
            <a:chOff x="2283025" y="2322568"/>
            <a:chExt cx="5267950" cy="643500"/>
          </a:xfrm>
        </p:grpSpPr>
        <p:sp>
          <p:nvSpPr>
            <p:cNvPr id="142" name="Google Shape;142;p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D76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D76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342634" y="2399959"/>
              <a:ext cx="1385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fi" sz="10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Fixed Cost</a:t>
              </a:r>
              <a:endPara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3rd Party API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iOS and Android platform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Legal and Regulatory Compliance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C888"/>
                </a:buClr>
                <a:buSzPts val="900"/>
                <a:buFont typeface="Roboto"/>
                <a:buChar char="●"/>
              </a:pPr>
              <a:r>
                <a:rPr b="1" i="0" lang="fi" sz="900" u="none" cap="none" strike="noStrike">
                  <a:solidFill>
                    <a:srgbClr val="90C888"/>
                  </a:solidFill>
                  <a:latin typeface="Roboto"/>
                  <a:ea typeface="Roboto"/>
                  <a:cs typeface="Roboto"/>
                  <a:sym typeface="Roboto"/>
                </a:rPr>
                <a:t>Office space, utilities</a:t>
              </a:r>
              <a:endParaRPr b="1" i="0" sz="900" u="none" cap="none" strike="noStrike">
                <a:solidFill>
                  <a:srgbClr val="90C88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5791AD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